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2" r:id="rId2"/>
    <p:sldId id="300" r:id="rId3"/>
    <p:sldId id="293" r:id="rId4"/>
    <p:sldId id="294" r:id="rId5"/>
    <p:sldId id="295" r:id="rId6"/>
    <p:sldId id="267" r:id="rId7"/>
    <p:sldId id="270" r:id="rId8"/>
    <p:sldId id="299" r:id="rId9"/>
    <p:sldId id="288" r:id="rId10"/>
    <p:sldId id="290" r:id="rId11"/>
    <p:sldId id="28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CCA7DF8-5D93-46F8-9957-6B9538ABB8DA}">
          <p14:sldIdLst>
            <p14:sldId id="292"/>
            <p14:sldId id="300"/>
            <p14:sldId id="293"/>
            <p14:sldId id="294"/>
            <p14:sldId id="295"/>
            <p14:sldId id="267"/>
            <p14:sldId id="270"/>
            <p14:sldId id="299"/>
            <p14:sldId id="288"/>
            <p14:sldId id="290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7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21112976"/>
        <c:axId val="321538216"/>
      </c:barChart>
      <c:catAx>
        <c:axId val="32111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21538216"/>
        <c:crosses val="autoZero"/>
        <c:auto val="1"/>
        <c:lblAlgn val="ctr"/>
        <c:lblOffset val="100"/>
        <c:noMultiLvlLbl val="0"/>
      </c:catAx>
      <c:valAx>
        <c:axId val="321538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21112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0.98537</cdr:y>
    </cdr:to>
    <cdr:pic>
      <cdr:nvPicPr>
        <cdr:cNvPr id="2" name="Zástupný symbol pro obsah 10">
          <a:extLst xmlns:a="http://schemas.openxmlformats.org/drawingml/2006/main">
            <a:ext uri="{FF2B5EF4-FFF2-40B4-BE49-F238E27FC236}">
              <a16:creationId xmlns:a16="http://schemas.microsoft.com/office/drawing/2014/main" id="{7EF7D0BD-0EF8-60B5-67E2-6365111A904D}"/>
            </a:ext>
          </a:extLst>
        </cdr:cNvPr>
        <cdr:cNvPicPr>
          <a:picLocks xmlns:a="http://schemas.openxmlformats.org/drawingml/2006/main" noGrp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14476" t="24611" r="26450" b="13513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-1828800" y="-1856231"/>
          <a:ext cx="10122408" cy="48198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D0DF8-ECA9-4291-A0D0-EB3BEF2DC166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8BD57-DF25-4FAC-94B6-7D170DDBD6B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43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25C00F-4E73-436A-B782-513A5441B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5C18911-D577-4D2E-984E-BE6535315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AE9989-6418-483D-A20B-EEEDA2BAD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8BE164-3429-4961-8BDD-E0B8A0DDF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1BEB1DC-13E8-4134-85F5-67537411B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328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B87EF1-9B20-4D09-84EA-3EC669571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54553A-5039-469A-BB0C-CA5ADD222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437A7F-51EF-4DC0-8A47-80DC228B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E81167-EA79-4C4C-9547-8C96F6A0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C58A13-214B-4539-9118-8124E9B3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8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EA973A5-0FEA-4DD4-AEC4-60619507B7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C61C8C-A786-486D-8EDC-B67C48CEF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9327D6-2E44-4743-830D-CE82A746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BCE586-9115-4A95-840E-2EEB2E87B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D07DD9-27F9-4E20-BE98-8463C4A0C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5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D50359-56F7-40A3-B2FE-8EA134D34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724EA3-D359-468B-B7E3-C37EFB94A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20F3CC-1F64-4667-AB19-A39C96CB1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FE81EF-26CC-4B7F-852E-2D2741EBF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DBBA84-CC2F-4EF2-AC95-8499CF5DC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99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E133B-402E-4975-BEC3-0C66AB128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F534624-9DCB-4826-A7AA-63FDAD126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EF15F6-C636-425C-A954-8EE92C0BD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CB5067-31C2-471B-8238-702E648A1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AF61AE-5371-4600-8EA2-11BBD4BA8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65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C23499-2ABB-4BD3-8149-8C75059E3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15DBA6-4EEE-4014-BEE0-609C5A8B2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0B7D203-61C2-4012-AC4C-4648BE529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2258F39-702B-4596-AE80-1E7B3E0D8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1558A41-5897-4041-ADA2-882335159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9A452C1-E584-4D34-AFE8-9A6327C2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285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0EE1FF-856A-4AA8-8B4E-7011853B1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4D75D9A-C90A-441F-B27B-803D70F0B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7A89682-0F49-43DB-BC72-A390BC72B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398AE90-39A2-4318-A03C-CCBCB7FDBC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A817419-3AD8-49D1-9387-B1CDA0AB1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3827D2F-8297-46C1-8F39-AA2EFC745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C435600-C05A-4D46-8ECE-9B1E93FE6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07CA9A3-C611-454B-88DE-9A79AA90F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754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12DD23-18FC-473B-B81C-36A06F688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0122E3C-9830-459D-A434-C39C3A985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BD45B61-B5F8-4FFD-BDCA-BEE3D4C3F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6F7D5C1-3EDC-4ACD-B136-C19BEFBC6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954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F7C4D02-6CE9-41DB-9860-BBBF3EA29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6FFCA58-C0CD-4F73-92DB-1866BD070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82F7B04-5736-4BB6-8B3E-57E7700E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57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9A1C52-7E93-43DC-8757-064F1F189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A662A1-885D-47CA-8575-23C9533D4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B397534-32D6-416A-B978-81BB48D5E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9E86B5-0689-4D61-99B8-63F5057FE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AC5D77-1717-4B8C-A860-EBFC8BFC1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1C787C5-D6D1-4051-A6E4-25337FA0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675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78ADE-C8E8-4EBC-B057-EEC571996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BEFEEF-3401-40EC-88AF-B0F79788E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22880C8-720E-4B01-AA27-48AC9F182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44876E0-B0AA-4A65-AA4C-F5E1CD072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78FF121-0A81-46B4-A5F1-61962BC0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004F02-2A0C-4A2D-A6A9-3571F7E2A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802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BAE243-6A97-47F6-A074-38E274927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56211CE-7503-4CB8-B974-322CB575D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B7052B-AC27-42D6-9C7F-D51B8A471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E8755-6E37-4B2F-9452-18C65E6BA611}" type="datetimeFigureOut">
              <a:rPr lang="cs-CZ" smtClean="0"/>
              <a:t>20.01.2026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A7DB2E-A239-48DE-9BBD-99C53953C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B7B8F1-1DB4-4929-B030-F7456B2B4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1104F-FCBF-4A5D-8424-F9F78B9495D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143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cs/blok-bere-na-v%C4%9Bdom%C3%AD-tu%C5%BEka-krou%C5%BEky-1300653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4C104-B6C9-4861-894B-3293BC7A8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478" y="2198672"/>
            <a:ext cx="9540815" cy="2028271"/>
          </a:xfrm>
        </p:spPr>
        <p:txBody>
          <a:bodyPr>
            <a:noAutofit/>
          </a:bodyPr>
          <a:lstStyle/>
          <a:p>
            <a:b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VZOR 1</a:t>
            </a:r>
            <a:b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NÁZEV PRÁCE </a:t>
            </a:r>
            <a:b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altLang="cs-CZ" sz="3200" dirty="0">
                <a:latin typeface="+mn-lt"/>
                <a:cs typeface="Arial" panose="020B0604020202020204" pitchFamily="34" charset="0"/>
              </a:rPr>
              <a:t>(všechna velká písmena, font písma min.54, tučně)</a:t>
            </a:r>
            <a:endParaRPr lang="cs-CZ" sz="3200" b="1" dirty="0">
              <a:latin typeface="+mn-l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0ECA35-F0BB-4721-B7E2-0B48F4583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1736" y="5451894"/>
            <a:ext cx="4752050" cy="1148731"/>
          </a:xfrm>
        </p:spPr>
        <p:txBody>
          <a:bodyPr>
            <a:no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b="1" dirty="0">
                <a:cs typeface="Arial" panose="020B0604020202020204" pitchFamily="34" charset="0"/>
              </a:rPr>
              <a:t>Jméno  a příjmení </a:t>
            </a:r>
          </a:p>
          <a:p>
            <a:r>
              <a:rPr lang="cs-CZ" altLang="cs-CZ" sz="4000" b="1" dirty="0">
                <a:cs typeface="Arial" panose="020B0604020202020204" pitchFamily="34" charset="0"/>
              </a:rPr>
              <a:t>(tučně, min. 40)</a:t>
            </a:r>
            <a:r>
              <a:rPr lang="cs-CZ" altLang="cs-CZ" sz="4000" dirty="0">
                <a:cs typeface="Arial" panose="020B0604020202020204" pitchFamily="34" charset="0"/>
              </a:rPr>
              <a:t> </a:t>
            </a:r>
            <a:endParaRPr lang="cs-CZ" sz="4000" b="1" dirty="0">
              <a:cs typeface="Arial" panose="020B0604020202020204" pitchFamily="34" charset="0"/>
            </a:endParaRPr>
          </a:p>
        </p:txBody>
      </p:sp>
      <p:sp>
        <p:nvSpPr>
          <p:cNvPr id="5" name="Textové pole 13">
            <a:extLst>
              <a:ext uri="{FF2B5EF4-FFF2-40B4-BE49-F238E27FC236}">
                <a16:creationId xmlns:a16="http://schemas.microsoft.com/office/drawing/2014/main" id="{7CBA4233-2304-4F81-AD55-E6CF0B892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106" y="860794"/>
            <a:ext cx="9093945" cy="470000"/>
          </a:xfrm>
          <a:prstGeom prst="rect">
            <a:avLst/>
          </a:prstGeom>
          <a:noFill/>
          <a:ln w="63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lnSpc>
                <a:spcPct val="107000"/>
              </a:lnSpc>
              <a:spcAft>
                <a:spcPts val="400"/>
              </a:spcAft>
              <a:tabLst>
                <a:tab pos="2214245" algn="ctr"/>
              </a:tabLst>
            </a:pPr>
            <a:r>
              <a:rPr lang="cs-CZ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Vyšší odborná škola a Střední odborná škola Březnice, Rožmitálská 340</a:t>
            </a:r>
            <a:endParaRPr lang="cs-CZ" sz="2400" b="1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A2318C1-9FE6-4611-A77A-E65DF7654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49" y="577364"/>
            <a:ext cx="1303057" cy="112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144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595886" y="1825625"/>
            <a:ext cx="8919713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4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DĚKUJI ZA POZORNOST.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279117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ZDROJE OBRÁZKŮ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5"/>
            <a:ext cx="10732129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Obrázek č. 1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cs-CZ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Ministerstvo pro místní rozvoj. Podpora a rozvoj regionů.</a:t>
            </a:r>
            <a:r>
              <a:rPr lang="cs-CZ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Online. Dostupné z: https://mmr.gov.cz/cs/narodni-dotace/podpora-a-rozvoj-regionu. [citováno 2026-04-17].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477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4C104-B6C9-4861-894B-3293BC7A8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478" y="2198672"/>
            <a:ext cx="9540815" cy="2028271"/>
          </a:xfrm>
        </p:spPr>
        <p:txBody>
          <a:bodyPr>
            <a:noAutofit/>
          </a:bodyPr>
          <a:lstStyle/>
          <a:p>
            <a:b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VZOR 2</a:t>
            </a:r>
            <a:b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NÁZEV PRÁCE </a:t>
            </a:r>
            <a:br>
              <a:rPr lang="cs-CZ" sz="5400" b="1" dirty="0"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altLang="cs-CZ" sz="3200" dirty="0">
                <a:latin typeface="+mn-lt"/>
                <a:cs typeface="Arial" panose="020B0604020202020204" pitchFamily="34" charset="0"/>
              </a:rPr>
              <a:t>(všechna velká písmena, font písma min.54, tučně)</a:t>
            </a:r>
            <a:endParaRPr lang="cs-CZ" sz="3200" b="1" dirty="0">
              <a:latin typeface="+mn-l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0ECA35-F0BB-4721-B7E2-0B48F4583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1860" y="4848475"/>
            <a:ext cx="4752050" cy="1148731"/>
          </a:xfrm>
        </p:spPr>
        <p:txBody>
          <a:bodyPr>
            <a:no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b="1" dirty="0">
                <a:cs typeface="Arial" panose="020B0604020202020204" pitchFamily="34" charset="0"/>
              </a:rPr>
              <a:t>Jméno  a příjmení </a:t>
            </a:r>
          </a:p>
        </p:txBody>
      </p:sp>
      <p:sp>
        <p:nvSpPr>
          <p:cNvPr id="5" name="Textové pole 13">
            <a:extLst>
              <a:ext uri="{FF2B5EF4-FFF2-40B4-BE49-F238E27FC236}">
                <a16:creationId xmlns:a16="http://schemas.microsoft.com/office/drawing/2014/main" id="{7CBA4233-2304-4F81-AD55-E6CF0B892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106" y="860794"/>
            <a:ext cx="9093945" cy="470000"/>
          </a:xfrm>
          <a:prstGeom prst="rect">
            <a:avLst/>
          </a:prstGeom>
          <a:noFill/>
          <a:ln w="63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lnSpc>
                <a:spcPct val="107000"/>
              </a:lnSpc>
              <a:spcAft>
                <a:spcPts val="400"/>
              </a:spcAft>
              <a:tabLst>
                <a:tab pos="2214245" algn="ctr"/>
              </a:tabLst>
            </a:pPr>
            <a:r>
              <a:rPr lang="cs-CZ" sz="24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Vyšší odborná škola a Střední odborná škola Březnice, Rožmitálská 340</a:t>
            </a:r>
            <a:endParaRPr lang="cs-CZ" sz="2400" b="1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A2318C1-9FE6-4611-A77A-E65DF7654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49" y="577364"/>
            <a:ext cx="1303057" cy="112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39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52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CÍL PRÁCE nebo ÚVOD 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1604514"/>
            <a:ext cx="10515600" cy="5193102"/>
          </a:xfrm>
          <a:noFill/>
          <a:ln/>
        </p:spPr>
        <p:txBody>
          <a:bodyPr>
            <a:normAutofit fontScale="77500" lnSpcReduction="20000"/>
          </a:bodyPr>
          <a:lstStyle/>
          <a:p>
            <a:endParaRPr lang="cs-CZ" altLang="cs-CZ" dirty="0"/>
          </a:p>
          <a:p>
            <a:pPr marL="0" indent="0">
              <a:buNone/>
            </a:pPr>
            <a:endParaRPr lang="cs-CZ" altLang="cs-CZ" dirty="0"/>
          </a:p>
          <a:p>
            <a:r>
              <a:rPr lang="cs-CZ" altLang="cs-CZ" sz="3600" dirty="0"/>
              <a:t> </a:t>
            </a:r>
            <a:r>
              <a:rPr lang="cs-CZ" altLang="cs-CZ" sz="3600" dirty="0">
                <a:latin typeface="Arial" panose="020B0604020202020204" pitchFamily="34" charset="0"/>
                <a:cs typeface="Arial" panose="020B0604020202020204" pitchFamily="34" charset="0"/>
              </a:rPr>
              <a:t>důvod výběru tématu</a:t>
            </a:r>
          </a:p>
          <a:p>
            <a:r>
              <a:rPr lang="cs-CZ" altLang="cs-CZ" sz="3600" dirty="0">
                <a:latin typeface="Arial" panose="020B0604020202020204" pitchFamily="34" charset="0"/>
                <a:cs typeface="Arial" panose="020B0604020202020204" pitchFamily="34" charset="0"/>
              </a:rPr>
              <a:t> cíl práce</a:t>
            </a:r>
          </a:p>
          <a:p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altLang="cs-CZ" b="1" u="sng" dirty="0">
                <a:latin typeface="Arial" panose="020B0604020202020204" pitchFamily="34" charset="0"/>
                <a:cs typeface="Arial" panose="020B0604020202020204" pitchFamily="34" charset="0"/>
              </a:rPr>
              <a:t>Náležitosti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altLang="cs-CZ" sz="3300" dirty="0">
                <a:latin typeface="Arial" panose="020B0604020202020204" pitchFamily="34" charset="0"/>
                <a:cs typeface="Arial" panose="020B0604020202020204" pitchFamily="34" charset="0"/>
              </a:rPr>
              <a:t>font písma min. 28 → pro velkoplošnou projekci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v jednom snímku/slide max. 5 řádků – raději více snímků/slide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text jednotlivých odrážek nejsou souvislé věty!!!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za odrážkou (</a:t>
            </a:r>
            <a:r>
              <a:rPr lang="cs-CZ" altLang="cs-CZ" sz="2600" dirty="0">
                <a:latin typeface="Arial" panose="020B0604020202020204" pitchFamily="34" charset="0"/>
                <a:cs typeface="Arial" panose="020B0604020202020204" pitchFamily="34" charset="0"/>
              </a:rPr>
              <a:t>■, ●, ►)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je mezera a začíná se malým písmem (pokud to není název)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řádky v jednom snímku/slide centrovat doprostřed (ve spodní části snímku nemá zůstat velká prázdná plocha)</a:t>
            </a:r>
          </a:p>
          <a:p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830" name="AutoShape 6" descr="Výsledek obrázku pro sebevražda"/>
          <p:cNvSpPr>
            <a:spLocks noChangeAspect="1" noChangeArrowheads="1"/>
          </p:cNvSpPr>
          <p:nvPr/>
        </p:nvSpPr>
        <p:spPr bwMode="auto">
          <a:xfrm>
            <a:off x="196851" y="46038"/>
            <a:ext cx="4064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10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6973" y="281997"/>
            <a:ext cx="10740736" cy="1325563"/>
          </a:xfrm>
        </p:spPr>
        <p:txBody>
          <a:bodyPr>
            <a:normAutofit/>
          </a:bodyPr>
          <a:lstStyle/>
          <a:p>
            <a:pPr algn="ctr"/>
            <a:r>
              <a:rPr lang="cs-CZ" sz="4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 VYSVĚTLENÍ POJMOSLOVÍ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31985"/>
            <a:ext cx="10515600" cy="515169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endParaRPr lang="cs-CZ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060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9238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4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DALŠÍ POJMOSLOVÍ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cs-CZ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pPr>
              <a:spcAft>
                <a:spcPts val="600"/>
              </a:spcAft>
            </a:pPr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pojmosloví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665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EA4578-3DDE-4924-A34E-86ABBCFD0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84445"/>
          </a:xfrm>
        </p:spPr>
        <p:txBody>
          <a:bodyPr>
            <a:noAutofit/>
          </a:bodyPr>
          <a:lstStyle/>
          <a:p>
            <a:pPr algn="ctr"/>
            <a:r>
              <a:rPr lang="cs-CZ" sz="4800" b="1" cap="all" dirty="0">
                <a:latin typeface="Arial Black" panose="020B0A04020102020204" pitchFamily="34" charset="0"/>
              </a:rPr>
              <a:t>Popis postupu práce </a:t>
            </a:r>
            <a:br>
              <a:rPr lang="cs-CZ" sz="4800" b="1" cap="all" dirty="0">
                <a:latin typeface="Arial Black" panose="020B0A04020102020204" pitchFamily="34" charset="0"/>
              </a:rPr>
            </a:br>
            <a:r>
              <a:rPr lang="cs-CZ" sz="4800" b="1" dirty="0">
                <a:latin typeface="Arial Black" panose="020B0A04020102020204" pitchFamily="34" charset="0"/>
              </a:rPr>
              <a:t>nebo</a:t>
            </a:r>
            <a:br>
              <a:rPr lang="cs-CZ" sz="4800" b="1" dirty="0">
                <a:latin typeface="Arial Black" panose="020B0A04020102020204" pitchFamily="34" charset="0"/>
              </a:rPr>
            </a:br>
            <a:r>
              <a:rPr lang="cs-CZ" sz="4800" b="1" cap="all" dirty="0">
                <a:latin typeface="Arial Black" panose="020B0A04020102020204" pitchFamily="34" charset="0"/>
              </a:rPr>
              <a:t>METODIKA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B2B4DD-5215-4BFA-ABCD-E2225889A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548" y="2173856"/>
            <a:ext cx="10777812" cy="436883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viz MP – 3 kapitola – Metodika práce</a:t>
            </a:r>
          </a:p>
          <a:p>
            <a:pPr>
              <a:lnSpc>
                <a:spcPct val="150000"/>
              </a:lnSpc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text postupu práce</a:t>
            </a:r>
          </a:p>
          <a:p>
            <a:pPr>
              <a:lnSpc>
                <a:spcPct val="150000"/>
              </a:lnSpc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text postupu práce</a:t>
            </a:r>
          </a:p>
          <a:p>
            <a:pPr>
              <a:lnSpc>
                <a:spcPct val="150000"/>
              </a:lnSpc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text postupu práce</a:t>
            </a:r>
          </a:p>
          <a:p>
            <a:pPr>
              <a:lnSpc>
                <a:spcPct val="150000"/>
              </a:lnSpc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text postupu práce</a:t>
            </a:r>
          </a:p>
          <a:p>
            <a:pPr marL="0" indent="0">
              <a:lnSpc>
                <a:spcPct val="150000"/>
              </a:lnSpc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 bwMode="auto">
          <a:xfrm>
            <a:off x="9805209" y="4132053"/>
            <a:ext cx="1951251" cy="2143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486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6B836-E1B7-4E84-AD5E-1376AD9A9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7"/>
            <a:ext cx="10515600" cy="1617952"/>
          </a:xfrm>
        </p:spPr>
        <p:txBody>
          <a:bodyPr>
            <a:noAutofit/>
          </a:bodyPr>
          <a:lstStyle/>
          <a:p>
            <a:pPr algn="ctr"/>
            <a:br>
              <a:rPr lang="cs-CZ" sz="4800" b="1" dirty="0">
                <a:latin typeface="Arial Black" panose="020B0A04020102020204" pitchFamily="34" charset="0"/>
              </a:rPr>
            </a:br>
            <a:r>
              <a:rPr lang="cs-CZ" sz="4800" b="1" dirty="0">
                <a:latin typeface="Arial Black" panose="020B0A04020102020204" pitchFamily="34" charset="0"/>
              </a:rPr>
              <a:t>Graf 6: Souhlasíte  se slovním hodnocením žáků    </a:t>
            </a:r>
            <a:endParaRPr lang="cs-CZ" sz="4800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BC16B007-FE98-4795-9109-C8B7380131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737556"/>
              </p:ext>
            </p:extLst>
          </p:nvPr>
        </p:nvGraphicFramePr>
        <p:xfrm>
          <a:off x="940280" y="1802921"/>
          <a:ext cx="9920378" cy="4944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4678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204114-9E6A-A4D2-8877-E1E98F53E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cap="all" dirty="0">
                <a:latin typeface="Arial Black" panose="020B0A04020102020204" pitchFamily="34" charset="0"/>
              </a:rPr>
              <a:t>Nadpis </a:t>
            </a:r>
            <a:endParaRPr lang="cs-CZ" sz="4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44B3DA-0EA5-7C61-0681-5DF482337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743"/>
            <a:ext cx="10515600" cy="4693220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prezentování praktické části MP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prezentování praktické části MP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prezentování praktické části MP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prezentování praktické části MP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prezentování praktické části MP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5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ZÁVĚR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závěru</a:t>
            </a:r>
          </a:p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závěru</a:t>
            </a:r>
          </a:p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závěru</a:t>
            </a:r>
          </a:p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závěru</a:t>
            </a:r>
          </a:p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 text závěru</a:t>
            </a:r>
          </a:p>
          <a:p>
            <a:pPr marL="0" indent="0">
              <a:buNone/>
            </a:pP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9035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5751</TotalTime>
  <Words>325</Words>
  <Application>Microsoft Office PowerPoint</Application>
  <PresentationFormat>Širokoúhlá obrazovka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Motiv Office</vt:lpstr>
      <vt:lpstr> VZOR 1 NÁZEV PRÁCE  (všechna velká písmena, font písma min.54, tučně)</vt:lpstr>
      <vt:lpstr> VZOR 2 NÁZEV PRÁCE  (všechna velká písmena, font písma min.54, tučně)</vt:lpstr>
      <vt:lpstr>CÍL PRÁCE nebo ÚVOD </vt:lpstr>
      <vt:lpstr> VYSVĚTLENÍ POJMOSLOVÍ</vt:lpstr>
      <vt:lpstr>DALŠÍ POJMOSLOVÍ</vt:lpstr>
      <vt:lpstr>Popis postupu práce  nebo METODIKA PRÁCE</vt:lpstr>
      <vt:lpstr> Graf 6: Souhlasíte  se slovním hodnocením žáků    </vt:lpstr>
      <vt:lpstr>Nadpis </vt:lpstr>
      <vt:lpstr>ZÁVĚR</vt:lpstr>
      <vt:lpstr>Prezentace aplikace PowerPoint</vt:lpstr>
      <vt:lpstr>ZDROJE OBRÁZKŮ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Klára Matyášová</dc:creator>
  <cp:lastModifiedBy>Vladan Almáš (ředitel)</cp:lastModifiedBy>
  <cp:revision>93</cp:revision>
  <dcterms:created xsi:type="dcterms:W3CDTF">2021-03-10T07:15:17Z</dcterms:created>
  <dcterms:modified xsi:type="dcterms:W3CDTF">2026-01-20T05:33:24Z</dcterms:modified>
</cp:coreProperties>
</file>